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  <p:sldId id="260" r:id="rId9"/>
    <p:sldId id="259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64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90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09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411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8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02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0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43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41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97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24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CADA-D237-4D9C-ACF8-B7190FA2F6E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EE462-D57D-434C-A3E5-67BCA6EF0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73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&#1079;&#1076;&#1072;&#1085;&#1080;&#1077;-&#1080;&#1085;&#1092;&#1086;.&#1088;&#1092;/wp-content/uploads/2018/03/7-6-1-%D0%A2%D1%80%D0%B5%D1%89%D0%B8%D0%BD%D0%B0-%D0%B2-%D0%B1%D0%B5%D1%82%D0%BE%D0%BD%D0%B5.jpg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-expertiza.ru/uslugi/obsledovanie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-expertiza.ru/uslugi/vizualnoe-obsledovanie-zdanij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9.wdp"/><Relationship Id="rId2" Type="http://schemas.openxmlformats.org/officeDocument/2006/relationships/hyperlink" Target="http://&#1079;&#1076;&#1072;&#1085;&#1080;&#1077;-&#1080;&#1085;&#1092;&#1086;.&#1088;&#1092;/wp-content/uploads/2018/03/7-6-2-%D0%9C%D0%B0%D1%8F%D0%BA%D0%B8-%D0%B8%D0%BB%D0%B8-%D0%BE%D0%B1%D1%81%D0%B5%D1%80%D0%B2%D0%B0%D1%82%D0%BE%D1%80%D1%8B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://&#1079;&#1076;&#1072;&#1085;&#1080;&#1077;-&#1080;&#1085;&#1092;&#1086;.&#1088;&#1092;/wp-content/uploads/2018/03/7-6-3-%D0%9A%D1%80%D0%B5%D0%BF%D0%BB%D0%B5%D0%BD%D0%B8%D0%B5-%D0%BC%D0%B0%D1%8F%D0%BA%D0%B0.jpg" TargetMode="External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&#1079;&#1076;&#1072;&#1085;&#1080;&#1077;-&#1080;&#1085;&#1092;&#1086;.&#1088;&#1092;/wp-content/uploads/2018/03/7-6-4-%D0%9B%D1%83%D0%BF%D1%8B-%D0%B8-%D0%BC%D0%B8%D0%BA%D1%80%D0%BE%D1%81%D0%BA%D0%BE%D0%BF%D1%8B.jpg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&#1079;&#1076;&#1072;&#1085;&#1080;&#1077;-&#1080;&#1085;&#1092;&#1086;.&#1088;&#1092;/wp-content/uploads/2018/03/7-6-7-%D0%A9%D1%83%D0%BF.jpg" TargetMode="External"/><Relationship Id="rId3" Type="http://schemas.openxmlformats.org/officeDocument/2006/relationships/image" Target="../media/image15.png"/><Relationship Id="rId7" Type="http://schemas.microsoft.com/office/2007/relationships/hdphoto" Target="../media/hdphoto12.wdp"/><Relationship Id="rId2" Type="http://schemas.openxmlformats.org/officeDocument/2006/relationships/hyperlink" Target="http://&#1079;&#1076;&#1072;&#1085;&#1080;&#1077;-&#1080;&#1085;&#1092;&#1086;.&#1088;&#1092;/wp-content/uploads/2018/03/7-6-5-%D0%98%D1%81%D0%BF%D0%BE%D0%BB%D1%8C%D0%B7%D0%BE%D0%B2%D0%B0%D0%BD%D0%B8%D0%B5-%D1%88%D0%B0%D0%B1%D0%BB%D0%BE%D0%BD%D0%B0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://&#1079;&#1076;&#1072;&#1085;&#1080;&#1077;-&#1080;&#1085;&#1092;&#1086;.&#1088;&#1092;/wp-content/uploads/2018/03/7-6-6-%D0%A8%D0%B0%D0%B1%D0%BB%D0%BE%D0%BD.jpg" TargetMode="External"/><Relationship Id="rId10" Type="http://schemas.microsoft.com/office/2007/relationships/hdphoto" Target="../media/hdphoto13.wdp"/><Relationship Id="rId4" Type="http://schemas.microsoft.com/office/2007/relationships/hdphoto" Target="../media/hdphoto11.wdp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hyperlink" Target="http://&#1079;&#1076;&#1072;&#1085;&#1080;&#1077;-&#1080;&#1085;&#1092;&#1086;.&#1088;&#1092;/wp-content/uploads/2018/03/7-6-8-%D0%9A%D0%BB%D0%B8%D0%BD%D1%8C%D1%8F.jpg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19.png"/><Relationship Id="rId4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9" y="114300"/>
            <a:ext cx="133894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4765" y="2664320"/>
            <a:ext cx="775607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8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421" y="1028701"/>
            <a:ext cx="11900848" cy="3967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Оптический контроль строительных конструкциях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трещиной и определение ширины раскрытия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наблюдения (мониторинга) за трещинами в строительных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4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8" y="0"/>
            <a:ext cx="12044082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Оптический контроль строительных конструкциях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неразрушающего контроля представляет собой комплекс мероприятий, направленных на наблюдение или регистрацию параметров оптического излучения, взаимодействующего с объектом контроля. По характеру взаимодействия различают оптические методы контроля качества:</a:t>
            </a:r>
          </a:p>
          <a:p>
            <a:pPr lvl="0"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прошедшего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излучения;</a:t>
            </a:r>
          </a:p>
          <a:p>
            <a:pPr lvl="0"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отраженного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излучения;</a:t>
            </a:r>
          </a:p>
          <a:p>
            <a:pPr lvl="0"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рассеянного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излучения;</a:t>
            </a:r>
          </a:p>
          <a:p>
            <a:pPr lvl="0"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индуцированного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простым среди всех вариаций оптической диагностики является визуально-оптический метод, применяемый для установки наружных дефектов и аномалий изделия.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ходе проверки применяются такие инструменты как:</a:t>
            </a:r>
          </a:p>
          <a:p>
            <a:pPr lvl="0"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лупы;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микроскопы;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эндоскопы;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проекционное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Наружный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применяют для обнаружения изъянов практически из любого материалов, внутренние же аномалии определяются этим способом только в прозрачных материалах.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приборы контроля, основанные на явлении дифракции, то есть преломлении световых лучей, помогут производить контроль толщины и диаметров. Оборудование, работающее по принципу интерференции устанавливает шероховатость и сферичность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достижения позволили значительно расширить возможности метода за счет появления сложных устройств с гибкими световодами, лазерами, оптической голографией, телевизионной техникой и прочими технологичными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разработками.</a:t>
            </a:r>
          </a:p>
        </p:txBody>
      </p:sp>
    </p:spTree>
    <p:extLst>
      <p:ext uri="{BB962C8B-B14F-4D97-AF65-F5344CB8AC3E}">
        <p14:creationId xmlns:p14="http://schemas.microsoft.com/office/powerpoint/2010/main" val="293948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24" y="0"/>
            <a:ext cx="1207097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Оптический </a:t>
            </a: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контроля, несмотря на не слишком сложное оборудование и технологию проведения, обладает рядом недостатков, среди которых особую роль играют низкая чувствительность и неполная достоверность. </a:t>
            </a:r>
            <a:endParaRPr lang="ru-RU" b="1" dirty="0" smtClean="0">
              <a:solidFill>
                <a:srgbClr val="0F273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Поэтому </a:t>
            </a: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 оптического контроля зачастую сводится к поиску и установлению наружных изъянов, разного рода повреждений, забоин, язв, открытых раковин на доступных для осмотра поверхностях. </a:t>
            </a:r>
            <a:endParaRPr lang="ru-RU" b="1" dirty="0" smtClean="0">
              <a:solidFill>
                <a:srgbClr val="0F273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подобный контроль является достаточно эффективным, позволяющим устанавливать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50%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дефектов на начальных этапах производства.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того, оптические методы контроля качества могут использоваться в совокупности с другими видами неразрушающего контроля для возможного уточнения и спецификации обнаруженных участков.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Случается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так, что некоторые производства сознательно игнорируют оптический контроль как недостоверный и неинформативный метод, не принимая во внимание все его возможности.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Такое </a:t>
            </a:r>
            <a:r>
              <a:rPr lang="ru-RU" b="1" dirty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пренебрежение может привести к аварийным ситуациям, как на самом производстве, так и в процессе эксплуатации изделия, а также непредусмотренным расходам или увеличению трат при последующем проведении иных видов НК или корректировке дефектов на последующих стадиях производства</a:t>
            </a:r>
            <a:r>
              <a:rPr lang="ru-RU" b="1" dirty="0" smtClean="0">
                <a:solidFill>
                  <a:srgbClr val="0F273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контроля называют по-разному. Его могут именовать визуальным или визуально-оптическим. Собой он представляет способ анализа, во время которого прибегают к оптическим приспособлениям.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Методика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базируется на способности света отражаться от изучаемого объекта, в результате чего можно анализировать полученные сведения.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74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471" y="-1"/>
            <a:ext cx="12057529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Оптические приборы контроля классифицируются на три типа: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лупы, микроскопы. </a:t>
            </a:r>
            <a:r>
              <a:rPr lang="ru-RU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 необходимы для контролирования деталей, которые располагаются на расстоянии от глаз оператора,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 превышающем 250 мм</a:t>
            </a:r>
            <a:r>
              <a:rPr lang="ru-RU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Существуют разные виды моделей оборудования, в зависимости от их характеристик (увеличительной способности и так далее). Устройства данного типа могут найти трещины, коррозийные поражения на поверхности, поры с надирами, выявить недочеты в лакокрасочных или полимерных слоях. Лупы с микроскопами могут заметить изменения термического характера, трещины усталости или же появившиеся в результате сколок, рисок и заусенцев.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видеоэндоскопы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эндоскопы и бороскоры</a:t>
            </a:r>
            <a:r>
              <a:rPr lang="ru-RU" b="1" dirty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Такие средства визуального контроля востребованы при изучении скрытых повреждений, недочетов, располагающихся в труднодоступных местах. Видеоэндоскоп часто используется для диагностических работ с узлами транспортных средств без их предварительной дефектовки, во время изучения трубопроводной системы, станков и разного рода сосудов.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цитоскопы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Такие средства визуального контроля внешне представляют собой тонкую трубку, оснащенную оптикой. Благодаря своему устройству, в котором положение объектива меняется вместе с направлением осмотра, может анализировать состояние полостей с 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диаметров свыше 8 мм, при глубине до 200 мм. </a:t>
            </a:r>
            <a:r>
              <a:rPr lang="ru-RU" b="1" dirty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производится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 диапазоне 1,1-1,8х</a:t>
            </a:r>
            <a:r>
              <a:rPr lang="ru-RU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 descr="средства визуального контроля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4632036"/>
            <a:ext cx="3240741" cy="2078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оптический метод контрол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177" y="4632036"/>
            <a:ext cx="3765176" cy="2078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оптические приборы контроля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190" y="4632036"/>
            <a:ext cx="4195484" cy="2078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598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510117"/>
              </p:ext>
            </p:extLst>
          </p:nvPr>
        </p:nvGraphicFramePr>
        <p:xfrm>
          <a:off x="108084" y="2133"/>
          <a:ext cx="11940480" cy="67558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4434">
                  <a:extLst>
                    <a:ext uri="{9D8B030D-6E8A-4147-A177-3AD203B41FA5}">
                      <a16:colId xmlns:a16="http://schemas.microsoft.com/office/drawing/2014/main" val="366485788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283200970"/>
                    </a:ext>
                  </a:extLst>
                </a:gridCol>
                <a:gridCol w="2796988">
                  <a:extLst>
                    <a:ext uri="{9D8B030D-6E8A-4147-A177-3AD203B41FA5}">
                      <a16:colId xmlns:a16="http://schemas.microsoft.com/office/drawing/2014/main" val="2582906297"/>
                    </a:ext>
                  </a:extLst>
                </a:gridCol>
                <a:gridCol w="1277470">
                  <a:extLst>
                    <a:ext uri="{9D8B030D-6E8A-4147-A177-3AD203B41FA5}">
                      <a16:colId xmlns:a16="http://schemas.microsoft.com/office/drawing/2014/main" val="3793297462"/>
                    </a:ext>
                  </a:extLst>
                </a:gridCol>
                <a:gridCol w="1196789">
                  <a:extLst>
                    <a:ext uri="{9D8B030D-6E8A-4147-A177-3AD203B41FA5}">
                      <a16:colId xmlns:a16="http://schemas.microsoft.com/office/drawing/2014/main" val="193081276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908521868"/>
                    </a:ext>
                  </a:extLst>
                </a:gridCol>
              </a:tblGrid>
              <a:tr h="13668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 применения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Контролируемые параметры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Чувстви-тельность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Относи-тельная </a:t>
                      </a:r>
                      <a:r>
                        <a:rPr lang="ru-RU" sz="17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погрешность %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Факторы, ограничивающие область применения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2840197313"/>
                  </a:ext>
                </a:extLst>
              </a:tr>
              <a:tr h="116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Визуальный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Дефектоскопия, контроль размеров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Дефектность, отклонение от заданной формы изделия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мм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7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Диапазон длин волн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0,38 - 0,76 мкм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2502418130"/>
                  </a:ext>
                </a:extLst>
              </a:tr>
              <a:tr h="16802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2.Визуальнооптический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Дефектоскопия с помощью микроскопов и проекционных устройств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Размеры изделий, дефектов, отклонений от заданной формы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И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Минимальная яркость объекта контроля не менее 1 кд/м</a:t>
                      </a:r>
                      <a:r>
                        <a:rPr lang="ru-RU" sz="17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499712180"/>
                  </a:ext>
                </a:extLst>
              </a:tr>
              <a:tr h="13668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3.Фотометрический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параметров осаждения тонких пленок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Интенсивность излучений</a:t>
                      </a:r>
                      <a:r>
                        <a:rPr lang="ru-RU" sz="17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отражаемых </a:t>
                      </a: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пропускаемых контролируемыми структурами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 А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7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1508669757"/>
                  </a:ext>
                </a:extLst>
              </a:tr>
              <a:tr h="1053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4.Рефлексометрический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шероховатости поверхности изделий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отражения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Л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4123268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41601"/>
              </p:ext>
            </p:extLst>
          </p:nvPr>
        </p:nvGraphicFramePr>
        <p:xfrm>
          <a:off x="134471" y="94128"/>
          <a:ext cx="11887200" cy="6712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4294">
                  <a:extLst>
                    <a:ext uri="{9D8B030D-6E8A-4147-A177-3AD203B41FA5}">
                      <a16:colId xmlns:a16="http://schemas.microsoft.com/office/drawing/2014/main" val="4185798493"/>
                    </a:ext>
                  </a:extLst>
                </a:gridCol>
                <a:gridCol w="1878106">
                  <a:extLst>
                    <a:ext uri="{9D8B030D-6E8A-4147-A177-3AD203B41FA5}">
                      <a16:colId xmlns:a16="http://schemas.microsoft.com/office/drawing/2014/main" val="1409204809"/>
                    </a:ext>
                  </a:extLst>
                </a:gridCol>
                <a:gridCol w="3325905">
                  <a:extLst>
                    <a:ext uri="{9D8B030D-6E8A-4147-A177-3AD203B41FA5}">
                      <a16:colId xmlns:a16="http://schemas.microsoft.com/office/drawing/2014/main" val="2745027621"/>
                    </a:ext>
                  </a:extLst>
                </a:gridCol>
                <a:gridCol w="1479177">
                  <a:extLst>
                    <a:ext uri="{9D8B030D-6E8A-4147-A177-3AD203B41FA5}">
                      <a16:colId xmlns:a16="http://schemas.microsoft.com/office/drawing/2014/main" val="2405235126"/>
                    </a:ext>
                  </a:extLst>
                </a:gridCol>
                <a:gridCol w="1138518">
                  <a:extLst>
                    <a:ext uri="{9D8B030D-6E8A-4147-A177-3AD203B41FA5}">
                      <a16:colId xmlns:a16="http://schemas.microsoft.com/office/drawing/2014/main" val="378834568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122836410"/>
                    </a:ext>
                  </a:extLst>
                </a:gridCol>
              </a:tblGrid>
              <a:tr h="1229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 применения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Контролируемые параметры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Чувстви-тельность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Относи-тельная </a:t>
                      </a: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погрешность %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Факторы, ограничивающие область применения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1940784250"/>
                  </a:ext>
                </a:extLst>
              </a:tr>
              <a:tr h="1505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5.Денситометриче-ский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оптической плотности прозрачных пленок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пропускания, оптическая плотность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Применим для нерассеивающих прозрачных сред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3679775541"/>
                  </a:ext>
                </a:extLst>
              </a:tr>
              <a:tr h="10244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6.Нефелометрический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структуры кристаллов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рассеивания, концентрация включений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Л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7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922" marR="62922" marT="62922" marB="62922" anchor="ctr"/>
                </a:tc>
                <a:extLst>
                  <a:ext uri="{0D108BD9-81ED-4DB2-BD59-A6C34878D82A}">
                    <a16:rowId xmlns:a16="http://schemas.microsoft.com/office/drawing/2014/main" val="3096777687"/>
                  </a:ext>
                </a:extLst>
              </a:tr>
              <a:tr h="1394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Рефракционный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</a:t>
                      </a:r>
                      <a:r>
                        <a:rPr lang="ru-RU" sz="1700" b="1" dirty="0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  <a:r>
                        <a:rPr lang="ru-RU" sz="1700" b="1" dirty="0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тических сред</a:t>
                      </a:r>
                      <a:endParaRPr lang="ru-RU" sz="17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</a:t>
                      </a:r>
                      <a:r>
                        <a:rPr lang="ru-RU" sz="1700" b="1" dirty="0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ru-RU" sz="1700" b="1" dirty="0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ломления</a:t>
                      </a:r>
                      <a:endParaRPr lang="ru-RU" sz="17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 Л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Применим </a:t>
                      </a:r>
                      <a:r>
                        <a:rPr lang="ru-RU" sz="1700" b="1" dirty="0" err="1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</a:t>
                      </a:r>
                      <a:r>
                        <a:rPr lang="ru-RU" sz="1700" b="1" dirty="0" err="1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оптически</a:t>
                      </a:r>
                      <a:r>
                        <a:rPr lang="ru-RU" sz="1700" b="1" dirty="0" smtClean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прозрачных сред</a:t>
                      </a:r>
                      <a:endParaRPr lang="ru-RU" sz="17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510811814"/>
                  </a:ext>
                </a:extLst>
              </a:tr>
              <a:tr h="1515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8.Интерферометрический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толщины, шероховатости и размеров изделий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Толщина, размеры изделий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6464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Поверхность изделий должна быть отполированной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868882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16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004019"/>
              </p:ext>
            </p:extLst>
          </p:nvPr>
        </p:nvGraphicFramePr>
        <p:xfrm>
          <a:off x="121021" y="94129"/>
          <a:ext cx="11940990" cy="6575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0165">
                  <a:extLst>
                    <a:ext uri="{9D8B030D-6E8A-4147-A177-3AD203B41FA5}">
                      <a16:colId xmlns:a16="http://schemas.microsoft.com/office/drawing/2014/main" val="431955366"/>
                    </a:ext>
                  </a:extLst>
                </a:gridCol>
                <a:gridCol w="2581838">
                  <a:extLst>
                    <a:ext uri="{9D8B030D-6E8A-4147-A177-3AD203B41FA5}">
                      <a16:colId xmlns:a16="http://schemas.microsoft.com/office/drawing/2014/main" val="2268295281"/>
                    </a:ext>
                  </a:extLst>
                </a:gridCol>
                <a:gridCol w="2823882">
                  <a:extLst>
                    <a:ext uri="{9D8B030D-6E8A-4147-A177-3AD203B41FA5}">
                      <a16:colId xmlns:a16="http://schemas.microsoft.com/office/drawing/2014/main" val="139621611"/>
                    </a:ext>
                  </a:extLst>
                </a:gridCol>
                <a:gridCol w="1479176">
                  <a:extLst>
                    <a:ext uri="{9D8B030D-6E8A-4147-A177-3AD203B41FA5}">
                      <a16:colId xmlns:a16="http://schemas.microsoft.com/office/drawing/2014/main" val="327638254"/>
                    </a:ext>
                  </a:extLst>
                </a:gridCol>
                <a:gridCol w="1075764">
                  <a:extLst>
                    <a:ext uri="{9D8B030D-6E8A-4147-A177-3AD203B41FA5}">
                      <a16:colId xmlns:a16="http://schemas.microsoft.com/office/drawing/2014/main" val="1120905805"/>
                    </a:ext>
                  </a:extLst>
                </a:gridCol>
                <a:gridCol w="1990165">
                  <a:extLst>
                    <a:ext uri="{9D8B030D-6E8A-4147-A177-3AD203B41FA5}">
                      <a16:colId xmlns:a16="http://schemas.microsoft.com/office/drawing/2014/main" val="1554735979"/>
                    </a:ext>
                  </a:extLst>
                </a:gridCol>
              </a:tblGrid>
              <a:tr h="1527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Дифракционный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размеров тонких волокон, формы острых кромок, отверстий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Диаметры волокон, размеры дефектов, острых кромок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Размеры дефектов должны быть сравнимы с длиной волны света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extLst>
                  <a:ext uri="{0D108BD9-81ED-4DB2-BD59-A6C34878D82A}">
                    <a16:rowId xmlns:a16="http://schemas.microsoft.com/office/drawing/2014/main" val="3762921802"/>
                  </a:ext>
                </a:extLst>
              </a:tr>
              <a:tr h="182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Спектральный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спектральных характеристик изделий в проходящем и отраженном свете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Спектральные коэффициенты отражения, поглощения, пропускания, концентрация вещества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r>
                        <a:rPr lang="ru-RU" sz="1700" b="1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Л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7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extLst>
                  <a:ext uri="{0D108BD9-81ED-4DB2-BD59-A6C34878D82A}">
                    <a16:rowId xmlns:a16="http://schemas.microsoft.com/office/drawing/2014/main" val="1434539105"/>
                  </a:ext>
                </a:extLst>
              </a:tr>
              <a:tr h="32243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Поляризационный</a:t>
                      </a:r>
                      <a:endParaRPr lang="ru-RU" sz="17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напряжений в прозрачных средах, анализ степени поляризации источников света, эллипсометрическая толщиномет-рия (одновременно контроль толщины и показателя преломления)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Вращение плоскости поляризации, толщина и показатель преломления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</a:t>
                      </a:r>
                      <a:r>
                        <a:rPr lang="ru-RU" sz="17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0,1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Применим только для оптически прозрачных сред</a:t>
                      </a:r>
                      <a:endParaRPr lang="ru-RU" sz="1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66" marR="49066" marT="49066" marB="49066" anchor="ctr"/>
                </a:tc>
                <a:extLst>
                  <a:ext uri="{0D108BD9-81ED-4DB2-BD59-A6C34878D82A}">
                    <a16:rowId xmlns:a16="http://schemas.microsoft.com/office/drawing/2014/main" val="2074107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64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287625"/>
              </p:ext>
            </p:extLst>
          </p:nvPr>
        </p:nvGraphicFramePr>
        <p:xfrm>
          <a:off x="201705" y="121023"/>
          <a:ext cx="11846862" cy="6535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0471">
                  <a:extLst>
                    <a:ext uri="{9D8B030D-6E8A-4147-A177-3AD203B41FA5}">
                      <a16:colId xmlns:a16="http://schemas.microsoft.com/office/drawing/2014/main" val="608730021"/>
                    </a:ext>
                  </a:extLst>
                </a:gridCol>
                <a:gridCol w="2541495">
                  <a:extLst>
                    <a:ext uri="{9D8B030D-6E8A-4147-A177-3AD203B41FA5}">
                      <a16:colId xmlns:a16="http://schemas.microsoft.com/office/drawing/2014/main" val="2471795559"/>
                    </a:ext>
                  </a:extLst>
                </a:gridCol>
                <a:gridCol w="2339788">
                  <a:extLst>
                    <a:ext uri="{9D8B030D-6E8A-4147-A177-3AD203B41FA5}">
                      <a16:colId xmlns:a16="http://schemas.microsoft.com/office/drawing/2014/main" val="300568706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287978526"/>
                    </a:ext>
                  </a:extLst>
                </a:gridCol>
                <a:gridCol w="1199031">
                  <a:extLst>
                    <a:ext uri="{9D8B030D-6E8A-4147-A177-3AD203B41FA5}">
                      <a16:colId xmlns:a16="http://schemas.microsoft.com/office/drawing/2014/main" val="2568244185"/>
                    </a:ext>
                  </a:extLst>
                </a:gridCol>
                <a:gridCol w="1974477">
                  <a:extLst>
                    <a:ext uri="{9D8B030D-6E8A-4147-A177-3AD203B41FA5}">
                      <a16:colId xmlns:a16="http://schemas.microsoft.com/office/drawing/2014/main" val="2177868842"/>
                    </a:ext>
                  </a:extLst>
                </a:gridCol>
              </a:tblGrid>
              <a:tr h="1906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12.Стробоскопический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Дефектоскопия и размерный контроль подвижных объектов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Угловая скорость, дефектность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extLst>
                  <a:ext uri="{0D108BD9-81ED-4DB2-BD59-A6C34878D82A}">
                    <a16:rowId xmlns:a16="http://schemas.microsoft.com/office/drawing/2014/main" val="1704150591"/>
                  </a:ext>
                </a:extLst>
              </a:tr>
              <a:tr h="3265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13.Голографический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геометрии объектов сложной формы (фотошаблонов).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Деформации, перемещения, отклонения от заданной формы, градиенты показателя преломления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extLst>
                  <a:ext uri="{0D108BD9-81ED-4DB2-BD59-A6C34878D82A}">
                    <a16:rowId xmlns:a16="http://schemas.microsoft.com/office/drawing/2014/main" val="3764496713"/>
                  </a:ext>
                </a:extLst>
              </a:tr>
              <a:tr h="13631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14.Телевизионный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Оптический анализ структуры веществ,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Размеры дефектов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13" marR="91913" marT="91913" marB="91913" anchor="ctr"/>
                </a:tc>
                <a:extLst>
                  <a:ext uri="{0D108BD9-81ED-4DB2-BD59-A6C34878D82A}">
                    <a16:rowId xmlns:a16="http://schemas.microsoft.com/office/drawing/2014/main" val="3600247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9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1"/>
            <a:ext cx="12059265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2.Наблюдение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трещиной и определение ширины раскрытия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Несущая способность и долговечность эксплуатации бетонных и железобетонных конструкций может во многом зависеть от наличия в них трещин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 в бетоне являются распространенным явлением и представляют опасность для эксплуатации конструкции лишь в том случае, если их ширина раскрытия превышает допустимые нормами величины. В этом случае трещина должна ремонтироваться, т.е. заполняться герметизирующим материалом.</a:t>
            </a: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допустимых размеров трещин без их своевременного ремонта может существенно влиять на:</a:t>
            </a:r>
          </a:p>
          <a:p>
            <a:pPr lvl="0" algn="just" fontAlgn="base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несущую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способность;</a:t>
            </a:r>
          </a:p>
          <a:p>
            <a:pPr lvl="0" algn="just" fontAlgn="base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защиту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от коррозии;</a:t>
            </a:r>
          </a:p>
          <a:p>
            <a:pPr lvl="0" algn="just" fontAlgn="base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водо-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газонепроницаемость;</a:t>
            </a:r>
          </a:p>
          <a:p>
            <a:pPr lvl="0" algn="just" fontAlgn="base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эстетический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конструкции из бетона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причинам трещинообразования в бетоне относятся: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усадка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свежеприготовленного бетона;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отток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гидратационного тепла;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внешние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температурные воздействия в сочетании с проникновением воды;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изменение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опирания конструкции;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внешние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и динамические нагрузки;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мороз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коррозия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7-6-1 Трещина в бетоне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503" y="2422729"/>
            <a:ext cx="3810000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900387" y="4346779"/>
            <a:ext cx="2720232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Трещина в бетоне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38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1"/>
            <a:ext cx="1207401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Чтобы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предотвратить подобные последствия, в ходе 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обследования зданий и сооружений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применяются методы изучения трещин.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наличие, измеряется скорость расширения, ширина, глубина, прогнозируется динамика развития, а также выявляется причина появления.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Делается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это при помощи специальных инструментов и приспособлений. 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наблюдения — сбор оперативной информации о действительном состоянии и изменении несущих и ответственных конструкций, и принятие необходимых мер по устранению дефектов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трещин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 условно делятся по степени опасности для конструкций, в которых они возникли, на три группы: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Неопасные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 таковым относятся дефекты, которые отрицательно влияют только на внешний вид постройки, однако, на её прочности и ресурсе никак не сказываются.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Опасные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к этой группе относятся интенсивно развивающиеся трещины, из-за которых значительно ослабляется несущая способность конструкции, появляется риск частичного или полного разрушения постройки.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Промежуточные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группа трещин, из-за которых портится внешний вид постройки, а также частично снижается расчётная несущая способность ответственных конструкций, однако, не грозящие последствиями в виде частичного или полного разрушения.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Степень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 определяется в ходе обследования зданий на этапе наблюдения за трещинами. В зависимости от характера наблюдение может продолжаться в течение нескольких дней или недель, что даёт возможность установить динамику и спрогнозировать возможные последствия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24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0"/>
            <a:ext cx="11916697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и средства наблюдения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Первоначально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трещины выявляются методом </a:t>
            </a:r>
            <a:r>
              <a:rPr lang="ru-RU" b="1" dirty="0">
                <a:solidFill>
                  <a:srgbClr val="428BC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визуального осмотра конструкции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Если это необходимо для получения более точных данных, в местах образования дефектов частично удаляется декоративная отделка. Далее, как правило, осуществляется наблюдение с помощью маяков.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 наблюдения — установить: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трещины;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направленность;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длину;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ширину;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глубину;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динамику развития;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причину образования.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фиксации полученные данные фиксируются в журнал наблюдения за трещинами в стенах.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измерения физических параметров трещин используются: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щелемеры — приспособления, позволяющие измерить текущее состояние и динамику развития трещины.</a:t>
            </a:r>
          </a:p>
          <a:p>
            <a:pPr lvl="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м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аяки — сигнальные или измерительные — наиболее распространённый тип инструмента для наблюдения за трещинами, о которых детальнее рассказано дальше.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икроскопы — применяются для точного измерения раскрытия трещины.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инейки, рулетки, штангенциркули — для линейных измерений текущих размеров трещины.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глы — для определения глубины трещины.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роволочные щупы — для определения глубины.</a:t>
            </a: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льтразвуковое оборудование — применяется для бесконтактного определения параметров трещин (глубины).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4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0"/>
            <a:ext cx="12074013" cy="6666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650"/>
              </a:spcBef>
              <a:spcAft>
                <a:spcPts val="825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маяков</a:t>
            </a:r>
          </a:p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распространёнными приспособлениями для рассматриваемого вида наблюдений являются маяки. Маяк — это устройство или приспособление, которое позволяет установить факт расширения трещины, а также измерить динамику (если позволяет тип маяка). Некоторые типы маяков позволяют пронаблюдать за изменением дефекта вдоль его длины или относительно основной плоскости.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маяков для наблюдения за трещинами: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однократного применения — цементные или гипсовые.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систематического наблюдения — пластинчатые, точечные, со стрелочными указателями, электронные</a:t>
            </a: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25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Маяки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первого типа позволяют лишь установить факт расширения трещины, либо то, что повреждение стабильное и не развивается. </a:t>
            </a:r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Второй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 инструментов даёт возможность точно измерять динамику развития дефекта, и даже спрогнозировать процесс на будущее. Точность зависит от конкретной разновидности маяка, а также от соблюдения правил использования инструмента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разновидности маяков:</a:t>
            </a:r>
          </a:p>
          <a:p>
            <a:pPr lvl="0"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гипсовые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самые простые и дешёвые в использовании, однако, позволяют выявить лишь факт расширения трещины, тогда как точно проследить за динамикой с их помощью нельзя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пластинчатые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отличаются простотой установки и лишены многих недостатков, которыми обладают гипсовые и цементные маяки. Имеют измерительную шкалу для фиксации изменения ширины. В зависимости от модели позволяют измерять в одной или нескольких направлениях одновременно.</a:t>
            </a:r>
          </a:p>
          <a:p>
            <a:pPr>
              <a:spcAft>
                <a:spcPts val="825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1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1" y="0"/>
            <a:ext cx="1190194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очечные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позволяют зафиксировать на поверхности базовые точки, измеряя расстояние между которыми, можно определять динамику развития трещин. Не требуют подготовки поверхности, не зависят от влажности и перепадов температуры, малозаметные и недорогие.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еханические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зачастую имеют шкалу часового типа со стрелкой, что позволяет вести наблюдения без применения вспомогательных инструментов. Считаются наиболее наглядными инструментами в этой области, однако часто страдают от хулиганов и вандалов при установке на малой высоте.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маяки для наблюдения за трещин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62" y="1945085"/>
            <a:ext cx="4509012" cy="27154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маяк для наблюдения за трещин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908215"/>
            <a:ext cx="4291780" cy="4699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маяки для наблюдения за трещин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57" y="1945085"/>
            <a:ext cx="2669460" cy="27154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62231" y="4852951"/>
            <a:ext cx="73259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Конструкции маяков и щелемеров: а — пластинчатый маяк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— щелемер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 ЛенГИДЕПА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— маяк конструкции Белякова: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— трещина; 2 — гипсовые плитки;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пластинки; 4 — скоба;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измерительная шкала; 6 — запеканка</a:t>
            </a:r>
          </a:p>
        </p:txBody>
      </p:sp>
    </p:spTree>
    <p:extLst>
      <p:ext uri="{BB962C8B-B14F-4D97-AF65-F5344CB8AC3E}">
        <p14:creationId xmlns:p14="http://schemas.microsoft.com/office/powerpoint/2010/main" val="335353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нструкция щелемера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37" y="12598"/>
            <a:ext cx="5844357" cy="3866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конструкция щелемера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053" y="12597"/>
            <a:ext cx="5805948" cy="3866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56852" y="12597"/>
            <a:ext cx="324465" cy="3097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0466" y="226141"/>
            <a:ext cx="324465" cy="3097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237" y="4087713"/>
            <a:ext cx="12033763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Конструкции щелемеров: а — с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мессурой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б — для длительных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— трещина; 2 — мессура; 3 — марка; 4 — фланец; 5 — анкерная скоба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415" y="5045522"/>
            <a:ext cx="12159585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25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Мессуры.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Представляют собой часовой механизм с высокоточной измерительной шкалой. Относятся к наглядным приспособлениям, с которых легко снимаются показания, а результат позволяет быстро ориентироваться в происходящих изменениях.</a:t>
            </a:r>
            <a:r>
              <a:rPr lang="ru-RU" b="1" kern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825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Мессуры 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прикрепляли к верхней рамке, а стержни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мессур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промежуточные металлические стойки упирались в специальные площадки, расположенные на нижней рамке. 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90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Щелемер для измерения широких трещин и швов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29" y="106003"/>
            <a:ext cx="6270523" cy="2121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386052" y="681190"/>
            <a:ext cx="59288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Щелемер для измерения широких трещин и швов</a:t>
            </a:r>
          </a:p>
        </p:txBody>
      </p:sp>
      <p:pic>
        <p:nvPicPr>
          <p:cNvPr id="4" name="Рисунок 3" descr="Стрелочный рычажный прибор для определения интенсивност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30" y="2492476"/>
            <a:ext cx="6270522" cy="41442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386051" y="2536352"/>
            <a:ext cx="5678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25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Стрелочный рычажный прибор для определения интенсивности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2922" y="3492029"/>
            <a:ext cx="5604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Помимо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маяков для наблюдений используются электронные системы, состоящие из датчиков, устанавливаемых на трещинах, и приёмного устройства, постоянно принимающего сигналы с датчиков. </a:t>
            </a:r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Есть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 с компенсацией температурных изменений и другими дополнительными функциями, повышающими точность измерений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28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3.Инструменты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наблюдения (мониторинга) за трещинами в строительных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наблюдения за трещиной в течение длительного промежутка времени используют «маяки»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7-6-2 Маяки или обсерваторы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3" y="800219"/>
            <a:ext cx="4542503" cy="26214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940710" y="915379"/>
            <a:ext cx="725129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«Маяки» или так называемые «обсерваторы» трещины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40709" y="1419235"/>
            <a:ext cx="7064477" cy="185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представляют собой две пластины из прозрачного поликарбонатного пластика. Нижняя пластина имеет нанесенную на нее шкалу в мм, а верхняя – красный крест. Крепится такой «маяк» непосредственно на трещину с использованием специальных винтов или двух-компонентного клея 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7-6-3 Крепление маяка">
            <a:hlinkClick r:id="rId5"/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2" y="3643157"/>
            <a:ext cx="4542503" cy="3023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4940709" y="4736826"/>
            <a:ext cx="537801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«Маяк», закрепленный клеем 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трещине.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36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1"/>
            <a:ext cx="1205926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Инструменты и приспособления для определения ширины раскрытия трещины: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Оптические приборы (лупы и микроскопы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Представляют собой самые различные по виду и конструкции лупы и микроскопы, которые позволяют не толь- ко детально рассмотреть трещину с увеличением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7 до 50 раз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и точно измерить ширину трещины за счет наличия шкалы в них. Основная часть оптических приборов имеет возможность регулировать четкость изображения за счет вращения кольца на них, а некоторые виды луп и микроскопов оборудованы подсветкой за счет наличия в них лампочки и батареек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 8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Шаблоны и трафареты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Представляют собой различные приспособления из оргстекла или другого синтетического основания, на которое нанесены и обозначены полосы различной толщины.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7-6-4 Лупы и микроскопы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5" y="3477876"/>
            <a:ext cx="8303342" cy="32031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68813" y="3720652"/>
            <a:ext cx="3288890" cy="155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8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Лупы и микроскопы для контроля трещин различных видов, конструкций и производителей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3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729" y="0"/>
            <a:ext cx="1200027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измерении они прикладываются поперек трещины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 9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методом визуального сравнения подбирается та ширина нанесенной на шаблон или трафарет полоски, которая соответствует ширине трещины. По внешнему виду шаблоны и трафареты могут быть в виде линейки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10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7-6-5 Использование шаблона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9" y="1228263"/>
            <a:ext cx="4999703" cy="1628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7-6-6 Шаблон">
            <a:hlinkClick r:id="rId5"/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091" y="1228263"/>
            <a:ext cx="5987846" cy="1628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54099" y="2919212"/>
            <a:ext cx="3469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9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шаблона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74551" y="2919212"/>
            <a:ext cx="3553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Шаблон в виде линейки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8670" y="3350718"/>
            <a:ext cx="9011265" cy="333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Щупы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1125"/>
              </a:spcAft>
            </a:pP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Щуп </a:t>
            </a: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представляет собой набор стандартных пластин с различной и известной толщиной, соединенных между собой в виде веера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складывающихся вместе как перочинный нож. </a:t>
            </a:r>
            <a:endParaRPr lang="ru-RU" b="1" dirty="0" smtClean="0">
              <a:solidFill>
                <a:srgbClr val="44444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Сущность </a:t>
            </a: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измерения заключается в том, что в трещину поочередно вставляются пластины различной толщины до тех пор, пока одна из пластин будет плотно заходить в трещину. В процессе измерения подбирается пластина, которая по толщине соответствует ширине раскрытия трещины. </a:t>
            </a:r>
            <a:endParaRPr lang="ru-RU" b="1" dirty="0" smtClean="0">
              <a:solidFill>
                <a:srgbClr val="44444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образом, ширина раскрытия трещины будет равна толщине пластины, которая плотно в нее входит.</a:t>
            </a:r>
            <a:endParaRPr lang="ru-RU" sz="1600" b="1" i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7-6-7 Щуп">
            <a:hlinkClick r:id="rId8"/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9" y="3511318"/>
            <a:ext cx="2536723" cy="2270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5978" y="6004141"/>
            <a:ext cx="300867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Щуп с пластинами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0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Клинья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Клинья </a:t>
            </a: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используются для определения ширины раскрытия трещин как в бетоне, так и в кирпичной кладке, в том случае когда ширина трещины имеет значительные размеры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(т.е. более 1 мм</a:t>
            </a: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Сущность измерения заключается в том, что при измерении ширины раскрытия трещины клин непосредственно вставляется в нее до тех пор, пока он «застрянет» у основания, и затем снимаются показания в том месте, где он застрял. Клинья могут отличаться между собой по конструкции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7-6-8 Клинья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3" y="1908215"/>
            <a:ext cx="4602675" cy="1104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57358" y="3026076"/>
            <a:ext cx="183255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Клинья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xn----7sblfhic0bek9d.xn--p1ai/wp-content/uploads/2014/10/5-5-a-b-v_Mikroskop_lupa_schup.png"/>
          <p:cNvPicPr/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476" y="1908215"/>
            <a:ext cx="7127207" cy="47728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proectstroy.com/wp-content/uploads/2019/12/f747038d8dd5685f0b68ebb8c4e490d0-333x250.jpg"/>
          <p:cNvPicPr/>
          <p:nvPr/>
        </p:nvPicPr>
        <p:blipFill rotWithShape="1"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0" t="4646" r="1831" b="21615"/>
          <a:stretch/>
        </p:blipFill>
        <p:spPr bwMode="auto">
          <a:xfrm>
            <a:off x="147483" y="3427733"/>
            <a:ext cx="4602675" cy="32532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113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9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Согласно DIN EN 1992-1-1 и 1992-3 данные о допустимой ширине раскрытия трещины в зависимости от режима эксплуатации бетонной и железобетонной конструкции и воздействий на нее можно представить в виде следующей таблицы</a:t>
            </a:r>
            <a:r>
              <a:rPr lang="ru-RU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624699"/>
              </p:ext>
            </p:extLst>
          </p:nvPr>
        </p:nvGraphicFramePr>
        <p:xfrm>
          <a:off x="147484" y="961482"/>
          <a:ext cx="12044516" cy="47850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33387">
                  <a:extLst>
                    <a:ext uri="{9D8B030D-6E8A-4147-A177-3AD203B41FA5}">
                      <a16:colId xmlns:a16="http://schemas.microsoft.com/office/drawing/2014/main" val="270003042"/>
                    </a:ext>
                  </a:extLst>
                </a:gridCol>
                <a:gridCol w="3011129">
                  <a:extLst>
                    <a:ext uri="{9D8B030D-6E8A-4147-A177-3AD203B41FA5}">
                      <a16:colId xmlns:a16="http://schemas.microsoft.com/office/drawing/2014/main" val="3684514411"/>
                    </a:ext>
                  </a:extLst>
                </a:gridCol>
              </a:tblGrid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эксплуатации конструкции  из бетона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Допустимая ширина раскрытия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4221628776"/>
                  </a:ext>
                </a:extLst>
              </a:tr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Конструкции, расположенные во внутренних помещениях здания: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 мм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2871155221"/>
                  </a:ext>
                </a:extLst>
              </a:tr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Конструкции, расположенные в грунте: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0,30 мм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3311202044"/>
                  </a:ext>
                </a:extLst>
              </a:tr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Конструкции, расположенные на открытом воздухе: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 мм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3597935889"/>
                  </a:ext>
                </a:extLst>
              </a:tr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Водонепроницаемые конструкции: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 мм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884283503"/>
                  </a:ext>
                </a:extLst>
              </a:tr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Водонепроницаемые конструкции при сильных химических воздействиях: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 мм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934184545"/>
                  </a:ext>
                </a:extLst>
              </a:tr>
              <a:tr h="6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Водонепроницаемые конструкции, загруженные на растяжение или переменными динамическими нагрузками: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 мм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b"/>
                </a:tc>
                <a:extLst>
                  <a:ext uri="{0D108BD9-81ED-4DB2-BD59-A6C34878D82A}">
                    <a16:rowId xmlns:a16="http://schemas.microsoft.com/office/drawing/2014/main" val="119921868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7484" y="5746528"/>
            <a:ext cx="12044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трещины в бетоне имеют:</a:t>
            </a:r>
          </a:p>
          <a:p>
            <a:pPr lvl="0" fontAlgn="base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меньшую ширину, то они ремонта не требуют (и представляют исключительно эстетический недостаток);</a:t>
            </a:r>
          </a:p>
          <a:p>
            <a:pPr lvl="0" fontAlgn="base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большую ширину, то они требуют ремонта, т.е. заполнения специальными герметизирующими материалами.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50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36374" y="2433485"/>
            <a:ext cx="516193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74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1700</Words>
  <Application>Microsoft Office PowerPoint</Application>
  <PresentationFormat>Широкоэкранный</PresentationFormat>
  <Paragraphs>242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13</cp:revision>
  <dcterms:created xsi:type="dcterms:W3CDTF">2022-12-04T06:33:12Z</dcterms:created>
  <dcterms:modified xsi:type="dcterms:W3CDTF">2022-12-04T08:39:37Z</dcterms:modified>
</cp:coreProperties>
</file>